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0" r:id="rId6"/>
    <p:sldId id="260" r:id="rId7"/>
    <p:sldId id="261" r:id="rId8"/>
    <p:sldId id="273" r:id="rId9"/>
    <p:sldId id="262" r:id="rId10"/>
    <p:sldId id="263" r:id="rId11"/>
    <p:sldId id="264" r:id="rId12"/>
    <p:sldId id="271" r:id="rId13"/>
    <p:sldId id="272" r:id="rId14"/>
    <p:sldId id="265" r:id="rId15"/>
    <p:sldId id="266" r:id="rId16"/>
    <p:sldId id="267" r:id="rId17"/>
    <p:sldId id="268" r:id="rId18"/>
    <p:sldId id="274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F7EF8E-D60E-4967-9816-35409AB7D6C2}" type="datetimeFigureOut">
              <a:rPr lang="zh-TW" altLang="en-US" smtClean="0"/>
              <a:t>2020/4/18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A70DA9-6ED5-4BD8-BEF7-F61A81951A9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193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5B7815-05FA-48A0-B9F7-1E04C4F2927A}" type="datetime1">
              <a:rPr lang="zh-TW" altLang="en-US" smtClean="0"/>
              <a:t>2020/4/18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215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>
            <a:lvl1pPr algn="l" fontAlgn="t">
              <a:defRPr/>
            </a:lvl1pPr>
            <a:lvl2pPr fontAlgn="t">
              <a:defRPr/>
            </a:lvl2pPr>
            <a:lvl3pPr fontAlgn="t">
              <a:defRPr/>
            </a:lvl3pPr>
            <a:lvl4pPr fontAlgn="t">
              <a:defRPr/>
            </a:lvl4pPr>
            <a:lvl5pPr fontAlgn="t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ling0714.pixnet.net/blog/post/225866327-%E3%80%90pmp-%E5%B0%88%E6%A1%88%E7%AE%A1%E7%90%86%E3%80%91%E3%80%8Epmbok-guide-6th%E3%80%8F%E7%AC%AC%E4%BA%94%E7%AB%A0-%E5%B0%88%E6%A1%88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F59sy2KXF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DBAD1-1CF0-4983-B617-CE35346E88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專案管理架構</a:t>
            </a:r>
            <a:br>
              <a:rPr lang="en-US" altLang="zh-TW" dirty="0"/>
            </a:br>
            <a:r>
              <a:rPr lang="en-US" altLang="zh-TW" sz="4800" dirty="0"/>
              <a:t>(</a:t>
            </a:r>
            <a:r>
              <a:rPr lang="zh-TW" altLang="en-US" sz="4800" dirty="0"/>
              <a:t>複習</a:t>
            </a:r>
            <a:r>
              <a:rPr lang="en-US" altLang="zh-TW" sz="4800" dirty="0"/>
              <a:t>)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FD9122-74FD-49FC-A111-F871849FB8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Prepared by : 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Vivi Liu / 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劉</a:t>
            </a:r>
            <a:r>
              <a:rPr lang="zh-TW" altLang="en-US" dirty="0"/>
              <a:t>維珍</a:t>
            </a:r>
          </a:p>
        </p:txBody>
      </p:sp>
    </p:spTree>
    <p:extLst>
      <p:ext uri="{BB962C8B-B14F-4D97-AF65-F5344CB8AC3E}">
        <p14:creationId xmlns:p14="http://schemas.microsoft.com/office/powerpoint/2010/main" val="2262304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163A0B-CA23-417E-B2FF-2B9B6D33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專案的三種組織型態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55D3B5-519F-4EFA-B2DB-D262C68B207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TW" altLang="en-US" dirty="0"/>
              <a:t>功能式 </a:t>
            </a:r>
            <a:endParaRPr lang="en-US" altLang="zh-TW" dirty="0"/>
          </a:p>
          <a:p>
            <a:r>
              <a:rPr lang="zh-TW" altLang="en-US" dirty="0"/>
              <a:t>專案式</a:t>
            </a:r>
            <a:endParaRPr lang="en-US" altLang="zh-TW" dirty="0"/>
          </a:p>
          <a:p>
            <a:r>
              <a:rPr lang="zh-TW" altLang="en-US" dirty="0"/>
              <a:t>矩陣式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E9A2848-D1BF-47B4-8CAB-C0AD721AB280}"/>
              </a:ext>
            </a:extLst>
          </p:cNvPr>
          <p:cNvSpPr txBox="1"/>
          <p:nvPr/>
        </p:nvSpPr>
        <p:spPr>
          <a:xfrm>
            <a:off x="2430340" y="2812748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所以</a:t>
            </a:r>
            <a:r>
              <a:rPr lang="en-US" altLang="zh-TW" sz="2800" dirty="0"/>
              <a:t>“</a:t>
            </a:r>
            <a:r>
              <a:rPr lang="zh-TW" altLang="en-US" sz="2800" dirty="0"/>
              <a:t>資源</a:t>
            </a:r>
            <a:r>
              <a:rPr lang="en-US" altLang="zh-TW" sz="2800" dirty="0"/>
              <a:t>”</a:t>
            </a:r>
            <a:r>
              <a:rPr lang="zh-TW" altLang="en-US" sz="2800" dirty="0"/>
              <a:t> </a:t>
            </a:r>
            <a:r>
              <a:rPr lang="en-US" altLang="zh-TW" sz="2800" dirty="0"/>
              <a:t>&amp;</a:t>
            </a:r>
            <a:r>
              <a:rPr lang="zh-TW" altLang="en-US" sz="2800" dirty="0"/>
              <a:t> </a:t>
            </a:r>
            <a:r>
              <a:rPr lang="en-US" altLang="zh-TW" sz="2800" dirty="0"/>
              <a:t>“</a:t>
            </a:r>
            <a:r>
              <a:rPr lang="zh-TW" altLang="en-US" sz="2800" dirty="0"/>
              <a:t>預算</a:t>
            </a:r>
            <a:r>
              <a:rPr lang="en-US" altLang="zh-TW" sz="2800" dirty="0"/>
              <a:t>”</a:t>
            </a:r>
            <a:r>
              <a:rPr lang="zh-TW" altLang="en-US" sz="2800" dirty="0"/>
              <a:t> 集中在功能經理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D03B296-DE62-47FF-A9B6-0AE356F62847}"/>
              </a:ext>
            </a:extLst>
          </p:cNvPr>
          <p:cNvSpPr txBox="1"/>
          <p:nvPr/>
        </p:nvSpPr>
        <p:spPr>
          <a:xfrm>
            <a:off x="2430340" y="3522033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所以</a:t>
            </a:r>
            <a:r>
              <a:rPr lang="en-US" altLang="zh-TW" sz="2800" dirty="0"/>
              <a:t>“</a:t>
            </a:r>
            <a:r>
              <a:rPr lang="zh-TW" altLang="en-US" sz="2800" dirty="0"/>
              <a:t>資源</a:t>
            </a:r>
            <a:r>
              <a:rPr lang="en-US" altLang="zh-TW" sz="2800" dirty="0"/>
              <a:t>”</a:t>
            </a:r>
            <a:r>
              <a:rPr lang="zh-TW" altLang="en-US" sz="2800" dirty="0"/>
              <a:t> </a:t>
            </a:r>
            <a:r>
              <a:rPr lang="en-US" altLang="zh-TW" sz="2800" dirty="0"/>
              <a:t>&amp;</a:t>
            </a:r>
            <a:r>
              <a:rPr lang="zh-TW" altLang="en-US" sz="2800" dirty="0"/>
              <a:t> </a:t>
            </a:r>
            <a:r>
              <a:rPr lang="en-US" altLang="zh-TW" sz="2800" dirty="0"/>
              <a:t>“</a:t>
            </a:r>
            <a:r>
              <a:rPr lang="zh-TW" altLang="en-US" sz="2800" dirty="0"/>
              <a:t>預算</a:t>
            </a:r>
            <a:r>
              <a:rPr lang="en-US" altLang="zh-TW" sz="2800" dirty="0"/>
              <a:t>”</a:t>
            </a:r>
            <a:r>
              <a:rPr lang="zh-TW" altLang="en-US" sz="2800" dirty="0"/>
              <a:t> 集中在專案經理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3BD3E9E-D741-4C79-930D-D84AD4DB4F29}"/>
              </a:ext>
            </a:extLst>
          </p:cNvPr>
          <p:cNvSpPr txBox="1"/>
          <p:nvPr/>
        </p:nvSpPr>
        <p:spPr>
          <a:xfrm>
            <a:off x="2430340" y="4164643"/>
            <a:ext cx="69056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平衡式</a:t>
            </a:r>
            <a:endParaRPr lang="en-US" altLang="zh-TW" sz="2800" dirty="0"/>
          </a:p>
          <a:p>
            <a:r>
              <a:rPr lang="zh-TW" altLang="en-US" sz="2800" dirty="0"/>
              <a:t>弱矩陣 </a:t>
            </a:r>
            <a:r>
              <a:rPr lang="en-US" altLang="zh-TW" sz="2800" dirty="0"/>
              <a:t>:</a:t>
            </a:r>
            <a:r>
              <a:rPr lang="zh-TW" altLang="en-US" sz="2800" dirty="0"/>
              <a:t> 小部分的權限在專案經理</a:t>
            </a:r>
            <a:endParaRPr lang="en-US" altLang="zh-TW" sz="2800" dirty="0"/>
          </a:p>
          <a:p>
            <a:r>
              <a:rPr lang="zh-TW" altLang="en-US" sz="2800" dirty="0"/>
              <a:t>強矩陣 </a:t>
            </a:r>
            <a:r>
              <a:rPr lang="en-US" altLang="zh-TW" sz="2800" dirty="0"/>
              <a:t>:</a:t>
            </a:r>
            <a:r>
              <a:rPr lang="zh-TW" altLang="en-US" sz="2800" dirty="0"/>
              <a:t> 大部分的權限在專案經理</a:t>
            </a:r>
            <a:endParaRPr lang="en-US" altLang="zh-TW" sz="2800" dirty="0"/>
          </a:p>
          <a:p>
            <a:endParaRPr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E0CB57-2C73-4055-81A1-612FC8DF06EB}"/>
              </a:ext>
            </a:extLst>
          </p:cNvPr>
          <p:cNvSpPr/>
          <p:nvPr/>
        </p:nvSpPr>
        <p:spPr>
          <a:xfrm>
            <a:off x="8602840" y="2316121"/>
            <a:ext cx="290336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PBO</a:t>
            </a:r>
          </a:p>
          <a:p>
            <a:pPr algn="ctr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project-based organization</a:t>
            </a:r>
            <a:endParaRPr lang="zh-TW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38572E9-21D0-4B97-916D-17FDAAEFC84D}"/>
              </a:ext>
            </a:extLst>
          </p:cNvPr>
          <p:cNvSpPr txBox="1"/>
          <p:nvPr/>
        </p:nvSpPr>
        <p:spPr>
          <a:xfrm>
            <a:off x="8571307" y="3676597"/>
            <a:ext cx="32738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以</a:t>
            </a:r>
            <a:r>
              <a:rPr lang="zh-TW" altLang="en-US" sz="2800" b="1" dirty="0">
                <a:solidFill>
                  <a:srgbClr val="0000CC"/>
                </a:solidFill>
              </a:rPr>
              <a:t>專案</a:t>
            </a:r>
            <a:r>
              <a:rPr lang="zh-TW" altLang="en-US" sz="2800" dirty="0"/>
              <a:t>為基礎的組織，為</a:t>
            </a:r>
            <a:r>
              <a:rPr lang="zh-TW" altLang="en-US" sz="2800" b="1" dirty="0">
                <a:solidFill>
                  <a:srgbClr val="0000CC"/>
                </a:solidFill>
              </a:rPr>
              <a:t>執行工作</a:t>
            </a:r>
            <a:r>
              <a:rPr lang="zh-TW" altLang="en-US" sz="2800" dirty="0"/>
              <a:t>而建立</a:t>
            </a:r>
            <a:r>
              <a:rPr lang="zh-TW" altLang="en-US" sz="2800" b="1" dirty="0">
                <a:solidFill>
                  <a:srgbClr val="0000CC"/>
                </a:solidFill>
              </a:rPr>
              <a:t>臨時性制度</a:t>
            </a:r>
            <a:r>
              <a:rPr lang="zh-TW" altLang="en-US" sz="2800" dirty="0"/>
              <a:t>的各種組織形成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579E447-BEED-43DB-BFB7-AC28300F1FBC}"/>
              </a:ext>
            </a:extLst>
          </p:cNvPr>
          <p:cNvSpPr/>
          <p:nvPr/>
        </p:nvSpPr>
        <p:spPr>
          <a:xfrm>
            <a:off x="404257" y="5802868"/>
            <a:ext cx="37898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800" b="1" spc="300" dirty="0">
                <a:solidFill>
                  <a:srgbClr val="FFFF00"/>
                </a:solidFill>
              </a:rPr>
              <a:t>PMO</a:t>
            </a:r>
            <a:r>
              <a:rPr lang="en-US" altLang="zh-TW" sz="2800" dirty="0">
                <a:solidFill>
                  <a:srgbClr val="FFFF00"/>
                </a:solidFill>
                <a:latin typeface="Arial" panose="020B0604020202020204" pitchFamily="34" charset="0"/>
              </a:rPr>
              <a:t> (</a:t>
            </a:r>
            <a:r>
              <a:rPr lang="zh-TW" altLang="en-US" sz="2800" dirty="0">
                <a:solidFill>
                  <a:srgbClr val="FFFF00"/>
                </a:solidFill>
                <a:latin typeface="Arial" panose="020B0604020202020204" pitchFamily="34" charset="0"/>
              </a:rPr>
              <a:t>專案管理辦公室</a:t>
            </a:r>
            <a:r>
              <a:rPr lang="en-US" altLang="zh-TW" sz="2800" dirty="0">
                <a:solidFill>
                  <a:srgbClr val="FFFF00"/>
                </a:solidFill>
                <a:latin typeface="Arial" panose="020B0604020202020204" pitchFamily="34" charset="0"/>
              </a:rPr>
              <a:t>)</a:t>
            </a:r>
            <a:endParaRPr lang="zh-TW" altLang="en-US" sz="2800" dirty="0">
              <a:solidFill>
                <a:srgbClr val="FFFF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5809A31-DBF2-41C3-8717-01355F51EA79}"/>
              </a:ext>
            </a:extLst>
          </p:cNvPr>
          <p:cNvSpPr/>
          <p:nvPr/>
        </p:nvSpPr>
        <p:spPr>
          <a:xfrm>
            <a:off x="4259800" y="5802868"/>
            <a:ext cx="41344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solidFill>
                  <a:srgbClr val="FFFF00"/>
                </a:solidFill>
                <a:latin typeface="Arial" panose="020B0604020202020204" pitchFamily="34" charset="0"/>
              </a:rPr>
              <a:t>支援型、管制型、指示型</a:t>
            </a:r>
            <a:endParaRPr lang="zh-TW" alt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03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DEA12C-043E-4647-94D8-4E2A9312F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三個生命週期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8C4350-03F0-4E77-AE45-2FC632E03B9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TW" altLang="en-US" dirty="0"/>
              <a:t>專案生命週期</a:t>
            </a:r>
            <a:endParaRPr lang="en-US" altLang="zh-TW" dirty="0"/>
          </a:p>
          <a:p>
            <a:r>
              <a:rPr lang="zh-TW" altLang="en-US" dirty="0"/>
              <a:t>開發生命週期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產品生命週期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3A89CBC-F02F-452B-AD18-8E7DE6713D9A}"/>
              </a:ext>
            </a:extLst>
          </p:cNvPr>
          <p:cNvSpPr txBox="1"/>
          <p:nvPr/>
        </p:nvSpPr>
        <p:spPr>
          <a:xfrm>
            <a:off x="3373315" y="2145998"/>
            <a:ext cx="379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指</a:t>
            </a:r>
            <a:r>
              <a:rPr lang="zh-TW" altLang="en-US" sz="2800" b="1" dirty="0">
                <a:solidFill>
                  <a:srgbClr val="0000CC"/>
                </a:solidFill>
              </a:rPr>
              <a:t>專案各階段的總和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4669A48-45C6-4AD3-8170-BF9C8D0466CE}"/>
              </a:ext>
            </a:extLst>
          </p:cNvPr>
          <p:cNvSpPr txBox="1"/>
          <p:nvPr/>
        </p:nvSpPr>
        <p:spPr>
          <a:xfrm>
            <a:off x="3373315" y="2818649"/>
            <a:ext cx="3808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做</a:t>
            </a:r>
            <a:r>
              <a:rPr lang="zh-TW" altLang="en-US" sz="2800" b="1" dirty="0">
                <a:solidFill>
                  <a:srgbClr val="0000CC"/>
                </a:solidFill>
              </a:rPr>
              <a:t>專案</a:t>
            </a:r>
            <a:r>
              <a:rPr lang="zh-TW" altLang="en-US" sz="2800" dirty="0"/>
              <a:t>管理的</a:t>
            </a:r>
            <a:r>
              <a:rPr lang="zh-TW" altLang="en-US" sz="2800" b="1" dirty="0">
                <a:solidFill>
                  <a:srgbClr val="0000CC"/>
                </a:solidFill>
              </a:rPr>
              <a:t>開發手法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28D01FD-45BC-466A-A702-F119704DE94D}"/>
              </a:ext>
            </a:extLst>
          </p:cNvPr>
          <p:cNvSpPr txBox="1"/>
          <p:nvPr/>
        </p:nvSpPr>
        <p:spPr>
          <a:xfrm>
            <a:off x="7191375" y="2818649"/>
            <a:ext cx="43148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預測式 </a:t>
            </a:r>
            <a:r>
              <a:rPr lang="en-US" altLang="zh-TW" sz="2800" dirty="0"/>
              <a:t>(</a:t>
            </a:r>
            <a:r>
              <a:rPr lang="zh-TW" altLang="en-US" sz="2800" dirty="0"/>
              <a:t>瀑布式</a:t>
            </a:r>
            <a:r>
              <a:rPr lang="en-US" altLang="zh-TW" sz="2800" dirty="0"/>
              <a:t>)</a:t>
            </a:r>
          </a:p>
          <a:p>
            <a:r>
              <a:rPr lang="zh-TW" altLang="en-US" sz="2800" dirty="0"/>
              <a:t>迭代式</a:t>
            </a:r>
            <a:endParaRPr lang="en-US" altLang="zh-TW" sz="2800" dirty="0"/>
          </a:p>
          <a:p>
            <a:r>
              <a:rPr lang="zh-TW" altLang="en-US" sz="2800" dirty="0"/>
              <a:t>增量式</a:t>
            </a:r>
            <a:endParaRPr lang="en-US" altLang="zh-TW" sz="2800" dirty="0"/>
          </a:p>
          <a:p>
            <a:r>
              <a:rPr lang="zh-TW" altLang="en-US" sz="2800" dirty="0"/>
              <a:t>調適性</a:t>
            </a:r>
            <a:r>
              <a:rPr lang="en-US" altLang="zh-TW" sz="2800" dirty="0"/>
              <a:t>/</a:t>
            </a:r>
            <a:r>
              <a:rPr lang="zh-TW" altLang="en-US" sz="2800" dirty="0"/>
              <a:t>敏捷</a:t>
            </a:r>
            <a:endParaRPr lang="en-US" altLang="zh-TW" sz="2800" dirty="0"/>
          </a:p>
          <a:p>
            <a:r>
              <a:rPr lang="zh-TW" altLang="en-US" sz="2800" dirty="0"/>
              <a:t>混和式 </a:t>
            </a:r>
            <a:r>
              <a:rPr lang="en-US" altLang="zh-TW" sz="2800" dirty="0"/>
              <a:t>=</a:t>
            </a:r>
            <a:r>
              <a:rPr lang="zh-TW" altLang="en-US" sz="2800" dirty="0"/>
              <a:t> 預測式</a:t>
            </a:r>
            <a:r>
              <a:rPr lang="en-US" altLang="zh-TW" sz="2800" dirty="0"/>
              <a:t>+</a:t>
            </a:r>
            <a:r>
              <a:rPr lang="zh-TW" altLang="en-US" sz="2800" dirty="0"/>
              <a:t>調適性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B297AE3-3E6A-43BE-8D39-DF4896E1BB75}"/>
              </a:ext>
            </a:extLst>
          </p:cNvPr>
          <p:cNvSpPr txBox="1"/>
          <p:nvPr/>
        </p:nvSpPr>
        <p:spPr>
          <a:xfrm>
            <a:off x="7166465" y="2145998"/>
            <a:ext cx="4314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預測式 </a:t>
            </a:r>
            <a:r>
              <a:rPr lang="en-US" altLang="zh-TW" sz="2800" dirty="0"/>
              <a:t>(</a:t>
            </a:r>
            <a:r>
              <a:rPr lang="zh-TW" altLang="en-US" sz="2800" dirty="0"/>
              <a:t>瀑布式</a:t>
            </a:r>
            <a:r>
              <a:rPr lang="en-US" altLang="zh-TW" sz="2800" dirty="0"/>
              <a:t>)</a:t>
            </a:r>
            <a:r>
              <a:rPr lang="zh-TW" altLang="en-US" sz="2800" dirty="0"/>
              <a:t>  、調適性</a:t>
            </a:r>
            <a:endParaRPr lang="en-US" altLang="zh-TW" sz="2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9203C36-8191-455A-9AA6-C5983BC34B58}"/>
              </a:ext>
            </a:extLst>
          </p:cNvPr>
          <p:cNvSpPr txBox="1"/>
          <p:nvPr/>
        </p:nvSpPr>
        <p:spPr>
          <a:xfrm>
            <a:off x="3401890" y="4723649"/>
            <a:ext cx="3808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00CC"/>
                </a:solidFill>
              </a:rPr>
              <a:t>產品</a:t>
            </a:r>
            <a:r>
              <a:rPr lang="zh-TW" altLang="en-US" sz="2800" dirty="0"/>
              <a:t>生命週期的</a:t>
            </a:r>
            <a:r>
              <a:rPr lang="en-US" altLang="zh-TW" sz="2800" dirty="0">
                <a:solidFill>
                  <a:srgbClr val="0000CC"/>
                </a:solidFill>
              </a:rPr>
              <a:t>S</a:t>
            </a:r>
            <a:r>
              <a:rPr lang="zh-TW" altLang="en-US" sz="2800" dirty="0">
                <a:solidFill>
                  <a:srgbClr val="0000CC"/>
                </a:solidFill>
              </a:rPr>
              <a:t>曲線</a:t>
            </a:r>
          </a:p>
        </p:txBody>
      </p:sp>
    </p:spTree>
    <p:extLst>
      <p:ext uri="{BB962C8B-B14F-4D97-AF65-F5344CB8AC3E}">
        <p14:creationId xmlns:p14="http://schemas.microsoft.com/office/powerpoint/2010/main" val="266878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45B7F8-7EB9-49B5-A48D-57C021D350E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E3A0C5C2-C4A0-4F16-8555-3CF50D4C1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8234" cy="472761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3E62F5C-68DA-4F57-8AF2-B358CE097E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78" t="17499" r="16953" b="11251"/>
          <a:stretch/>
        </p:blipFill>
        <p:spPr>
          <a:xfrm>
            <a:off x="4418234" y="-14826"/>
            <a:ext cx="7773766" cy="5548851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5F188E0-B1AF-44F6-A347-EB4BCDC1BF86}"/>
              </a:ext>
            </a:extLst>
          </p:cNvPr>
          <p:cNvSpPr txBox="1"/>
          <p:nvPr/>
        </p:nvSpPr>
        <p:spPr>
          <a:xfrm>
            <a:off x="4524375" y="5722504"/>
            <a:ext cx="1266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FFFF00"/>
                </a:solidFill>
              </a:rPr>
              <a:t>敏捷 </a:t>
            </a:r>
            <a:r>
              <a:rPr lang="en-US" altLang="zh-TW" sz="2800" b="1" dirty="0">
                <a:solidFill>
                  <a:srgbClr val="FFFF00"/>
                </a:solidFill>
              </a:rPr>
              <a:t>= </a:t>
            </a:r>
            <a:endParaRPr lang="zh-TW" altLang="en-US" sz="2800" b="1" dirty="0">
              <a:solidFill>
                <a:srgbClr val="FFFF00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A261A0E-A5F0-4673-9A31-8E780455813B}"/>
              </a:ext>
            </a:extLst>
          </p:cNvPr>
          <p:cNvSpPr txBox="1"/>
          <p:nvPr/>
        </p:nvSpPr>
        <p:spPr>
          <a:xfrm>
            <a:off x="5543553" y="5722504"/>
            <a:ext cx="2181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FFFF00"/>
                </a:solidFill>
              </a:rPr>
              <a:t>迭代 </a:t>
            </a:r>
            <a:r>
              <a:rPr lang="en-US" altLang="zh-TW" sz="2800" b="1" dirty="0">
                <a:solidFill>
                  <a:srgbClr val="FFFF00"/>
                </a:solidFill>
              </a:rPr>
              <a:t>+</a:t>
            </a:r>
            <a:r>
              <a:rPr lang="zh-TW" altLang="en-US" sz="2800" b="1" dirty="0">
                <a:solidFill>
                  <a:srgbClr val="FFFF00"/>
                </a:solidFill>
              </a:rPr>
              <a:t> 增量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DCF3FC-8ABE-4EC9-80E9-AF67D24F56F5}"/>
              </a:ext>
            </a:extLst>
          </p:cNvPr>
          <p:cNvSpPr txBox="1"/>
          <p:nvPr/>
        </p:nvSpPr>
        <p:spPr>
          <a:xfrm>
            <a:off x="10418519" y="5714147"/>
            <a:ext cx="1266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FFFF00"/>
                </a:solidFill>
              </a:rPr>
              <a:t> </a:t>
            </a:r>
            <a:r>
              <a:rPr lang="en-US" altLang="zh-TW" sz="2800" b="1" dirty="0">
                <a:solidFill>
                  <a:srgbClr val="FFFF00"/>
                </a:solidFill>
              </a:rPr>
              <a:t>=</a:t>
            </a:r>
            <a:r>
              <a:rPr lang="zh-TW" altLang="en-US" sz="2800" b="1" dirty="0">
                <a:solidFill>
                  <a:srgbClr val="FFFF00"/>
                </a:solidFill>
              </a:rPr>
              <a:t>混和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A893C0D-10A5-4D85-9A4A-C80268598F66}"/>
              </a:ext>
            </a:extLst>
          </p:cNvPr>
          <p:cNvSpPr txBox="1"/>
          <p:nvPr/>
        </p:nvSpPr>
        <p:spPr>
          <a:xfrm>
            <a:off x="8743954" y="5722504"/>
            <a:ext cx="2181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FFFF00"/>
                </a:solidFill>
              </a:rPr>
              <a:t>預測 </a:t>
            </a:r>
            <a:r>
              <a:rPr lang="en-US" altLang="zh-TW" sz="2800" b="1" dirty="0">
                <a:solidFill>
                  <a:srgbClr val="FFFF00"/>
                </a:solidFill>
              </a:rPr>
              <a:t>+</a:t>
            </a:r>
            <a:r>
              <a:rPr lang="zh-TW" altLang="en-US" sz="2800" b="1" dirty="0">
                <a:solidFill>
                  <a:srgbClr val="FFFF00"/>
                </a:solidFill>
              </a:rPr>
              <a:t>敏捷</a:t>
            </a:r>
          </a:p>
        </p:txBody>
      </p:sp>
    </p:spTree>
    <p:extLst>
      <p:ext uri="{BB962C8B-B14F-4D97-AF65-F5344CB8AC3E}">
        <p14:creationId xmlns:p14="http://schemas.microsoft.com/office/powerpoint/2010/main" val="3336850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4BF6ED-267B-4D9D-8C03-682A05FC9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707E73-C5A5-4EDA-BD13-9E4296EEF3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0F7D44-7B6F-4BFB-9E9D-612AE0DA3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23" t="15694" r="18518" b="6111"/>
          <a:stretch/>
        </p:blipFill>
        <p:spPr>
          <a:xfrm>
            <a:off x="865238" y="33337"/>
            <a:ext cx="9674942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54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D8467A-1508-4F1F-AAD0-CE13BD2E6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7094"/>
            <a:ext cx="10396882" cy="1151965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PMI</a:t>
            </a:r>
            <a:r>
              <a:rPr lang="zh-TW" altLang="en-US" dirty="0"/>
              <a:t> </a:t>
            </a:r>
            <a:r>
              <a:rPr lang="en-US" altLang="zh-TW" dirty="0"/>
              <a:t>– isms   </a:t>
            </a:r>
            <a:r>
              <a:rPr lang="zh-TW" altLang="en-US" dirty="0"/>
              <a:t> </a:t>
            </a:r>
            <a:r>
              <a:rPr lang="zh-TW" altLang="en-US" sz="2700" dirty="0">
                <a:latin typeface="Arial" panose="020B0604020202020204" pitchFamily="34" charset="0"/>
                <a:cs typeface="Arial" panose="020B0604020202020204" pitchFamily="34" charset="0"/>
              </a:rPr>
              <a:t>專案管理機構</a:t>
            </a:r>
            <a:r>
              <a:rPr lang="en-US" altLang="zh-TW" sz="2700" dirty="0">
                <a:latin typeface="Arial" panose="020B0604020202020204" pitchFamily="34" charset="0"/>
                <a:cs typeface="Arial" panose="020B0604020202020204" pitchFamily="34" charset="0"/>
              </a:rPr>
              <a:t>--</a:t>
            </a:r>
            <a:r>
              <a:rPr lang="zh-TW" altLang="en-US" sz="2700" dirty="0">
                <a:latin typeface="Arial" panose="020B0604020202020204" pitchFamily="34" charset="0"/>
                <a:cs typeface="Arial" panose="020B0604020202020204" pitchFamily="34" charset="0"/>
              </a:rPr>
              <a:t>主義</a:t>
            </a:r>
            <a:br>
              <a:rPr lang="en-US" altLang="zh-TW" sz="27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zh-TW" altLang="en-US" sz="27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表示這些觀點</a:t>
            </a:r>
            <a:r>
              <a:rPr lang="en-US" altLang="zh-TW" sz="27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zh-TW" altLang="en-US" sz="2700" dirty="0">
                <a:latin typeface="Arial" panose="020B0604020202020204" pitchFamily="34" charset="0"/>
                <a:cs typeface="Arial" panose="020B0604020202020204" pitchFamily="34" charset="0"/>
              </a:rPr>
              <a:t>觀念都是</a:t>
            </a:r>
            <a:r>
              <a:rPr lang="en-US" altLang="zh-TW" sz="2700" dirty="0">
                <a:latin typeface="Arial" panose="020B0604020202020204" pitchFamily="34" charset="0"/>
                <a:cs typeface="Arial" panose="020B0604020202020204" pitchFamily="34" charset="0"/>
              </a:rPr>
              <a:t>PMI</a:t>
            </a:r>
            <a:r>
              <a:rPr lang="zh-TW" altLang="en-US" sz="2700" dirty="0">
                <a:latin typeface="Arial" panose="020B0604020202020204" pitchFamily="34" charset="0"/>
                <a:cs typeface="Arial" panose="020B0604020202020204" pitchFamily="34" charset="0"/>
              </a:rPr>
              <a:t>才有的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7EF37F-2C35-4CAB-94ED-36C51AE0D09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企業環境因素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組織過程資產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F531D53-19A5-48A3-BA13-7802006C4FF3}"/>
              </a:ext>
            </a:extLst>
          </p:cNvPr>
          <p:cNvSpPr txBox="1"/>
          <p:nvPr/>
        </p:nvSpPr>
        <p:spPr>
          <a:xfrm>
            <a:off x="3725740" y="2336498"/>
            <a:ext cx="568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系統、架構、文化 </a:t>
            </a:r>
            <a:r>
              <a:rPr lang="en-US" altLang="zh-TW" sz="2800" dirty="0"/>
              <a:t>(</a:t>
            </a:r>
            <a:r>
              <a:rPr lang="zh-TW" altLang="en-US" sz="2800" dirty="0"/>
              <a:t>公司個性</a:t>
            </a:r>
            <a:r>
              <a:rPr lang="en-US" altLang="zh-TW" sz="2800" dirty="0"/>
              <a:t>)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ACDD838-5CF8-42E8-982A-6F17609888A7}"/>
              </a:ext>
            </a:extLst>
          </p:cNvPr>
          <p:cNvSpPr txBox="1"/>
          <p:nvPr/>
        </p:nvSpPr>
        <p:spPr>
          <a:xfrm>
            <a:off x="3735265" y="3475063"/>
            <a:ext cx="4314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過程、政策、知識庫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28007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D2A028-9BF2-4537-98DF-63144FFA6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限制、假設、風險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1F1D75-3792-4C33-B51B-11484B51BC7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TW" altLang="en-US" dirty="0"/>
              <a:t>限制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假設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風險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A24ECD0-DAC6-4BF9-A9D7-69F5256E01D3}"/>
              </a:ext>
            </a:extLst>
          </p:cNvPr>
          <p:cNvSpPr txBox="1"/>
          <p:nvPr/>
        </p:nvSpPr>
        <p:spPr>
          <a:xfrm>
            <a:off x="2516065" y="2155523"/>
            <a:ext cx="568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專案</a:t>
            </a:r>
            <a:r>
              <a:rPr lang="zh-TW" altLang="en-US" sz="2800" b="1" dirty="0">
                <a:solidFill>
                  <a:srgbClr val="0000CC"/>
                </a:solidFill>
              </a:rPr>
              <a:t>一定要</a:t>
            </a:r>
            <a:r>
              <a:rPr lang="zh-TW" altLang="en-US" sz="2800" dirty="0"/>
              <a:t>這樣做</a:t>
            </a:r>
            <a:endParaRPr lang="en-US" altLang="zh-TW" sz="2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A22812C-FFE6-4128-A682-720307FBB561}"/>
              </a:ext>
            </a:extLst>
          </p:cNvPr>
          <p:cNvSpPr txBox="1"/>
          <p:nvPr/>
        </p:nvSpPr>
        <p:spPr>
          <a:xfrm>
            <a:off x="2439864" y="3505005"/>
            <a:ext cx="9066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一件事情我們做合理的假設，記錄在假設</a:t>
            </a:r>
            <a:r>
              <a:rPr lang="zh-TW" altLang="en-US" sz="2800" b="1" dirty="0">
                <a:solidFill>
                  <a:srgbClr val="0000CC"/>
                </a:solidFill>
              </a:rPr>
              <a:t>紀錄</a:t>
            </a:r>
            <a:r>
              <a:rPr lang="zh-TW" altLang="en-US" sz="2800" dirty="0"/>
              <a:t>文件內</a:t>
            </a:r>
            <a:endParaRPr lang="en-US" altLang="zh-TW" sz="2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5D199A7-F73F-45AA-8A7A-87422556FFC0}"/>
              </a:ext>
            </a:extLst>
          </p:cNvPr>
          <p:cNvSpPr txBox="1"/>
          <p:nvPr/>
        </p:nvSpPr>
        <p:spPr>
          <a:xfrm>
            <a:off x="2439865" y="4705004"/>
            <a:ext cx="6789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00CC"/>
                </a:solidFill>
              </a:rPr>
              <a:t>不確定</a:t>
            </a:r>
            <a:r>
              <a:rPr lang="zh-TW" altLang="en-US" sz="2800" dirty="0"/>
              <a:t>的事件發生了，</a:t>
            </a:r>
            <a:r>
              <a:rPr lang="zh-TW" altLang="en-US" sz="2800" b="1" dirty="0">
                <a:solidFill>
                  <a:srgbClr val="0000CC"/>
                </a:solidFill>
              </a:rPr>
              <a:t>影響</a:t>
            </a:r>
            <a:r>
              <a:rPr lang="zh-TW" altLang="en-US" sz="2800" dirty="0"/>
              <a:t>我們</a:t>
            </a:r>
            <a:r>
              <a:rPr lang="zh-TW" altLang="en-US" sz="2800" b="1" dirty="0">
                <a:solidFill>
                  <a:srgbClr val="0000CC"/>
                </a:solidFill>
              </a:rPr>
              <a:t>專案目標</a:t>
            </a:r>
            <a:endParaRPr lang="en-US" altLang="zh-TW" sz="2800" b="1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95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CFDA96-CA2B-4B8E-9012-A3F641F53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</a:t>
            </a:r>
            <a:r>
              <a:rPr lang="zh-TW" altLang="en-US" dirty="0"/>
              <a:t>個軟體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E30519-3B45-415C-BC4A-FF365C352D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zh-TW" dirty="0"/>
              <a:t>PMIS</a:t>
            </a:r>
            <a:r>
              <a:rPr lang="zh-TW" altLang="en-US" dirty="0"/>
              <a:t>    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Project Management Information System</a:t>
            </a:r>
          </a:p>
          <a:p>
            <a:endParaRPr lang="en-US" altLang="zh-TW" dirty="0"/>
          </a:p>
          <a:p>
            <a:r>
              <a:rPr lang="en-US" altLang="zh-TW" dirty="0">
                <a:latin typeface="+mj-lt"/>
                <a:cs typeface="Arial" panose="020B0604020202020204" pitchFamily="34" charset="0"/>
              </a:rPr>
              <a:t>PMS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   Project management system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085260A-2825-41F9-A335-49704B6CE1F1}"/>
              </a:ext>
            </a:extLst>
          </p:cNvPr>
          <p:cNvSpPr txBox="1"/>
          <p:nvPr/>
        </p:nvSpPr>
        <p:spPr>
          <a:xfrm>
            <a:off x="5395547" y="3301975"/>
            <a:ext cx="568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專案管理制度</a:t>
            </a:r>
            <a:r>
              <a:rPr lang="en-US" altLang="zh-TW" sz="2800" dirty="0"/>
              <a:t>”</a:t>
            </a:r>
            <a:r>
              <a:rPr lang="zh-TW" altLang="en-US" sz="2800" dirty="0"/>
              <a:t>電腦化</a:t>
            </a:r>
            <a:r>
              <a:rPr lang="en-US" altLang="zh-TW" sz="2800" dirty="0"/>
              <a:t>”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3F1BBCE-4D42-415B-BC4A-BDBB9A518F6D}"/>
              </a:ext>
            </a:extLst>
          </p:cNvPr>
          <p:cNvSpPr txBox="1"/>
          <p:nvPr/>
        </p:nvSpPr>
        <p:spPr>
          <a:xfrm>
            <a:off x="5395547" y="4578170"/>
            <a:ext cx="5684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一套排成軟體  </a:t>
            </a:r>
            <a:r>
              <a:rPr lang="en-US" altLang="zh-TW" sz="2800" dirty="0"/>
              <a:t>ex.</a:t>
            </a:r>
            <a:r>
              <a:rPr lang="zh-TW" altLang="en-US" sz="2800" dirty="0"/>
              <a:t> </a:t>
            </a:r>
            <a:r>
              <a:rPr lang="en-US" altLang="zh-TW" sz="2800" dirty="0"/>
              <a:t>MS </a:t>
            </a:r>
            <a:r>
              <a:rPr lang="en-US" altLang="zh-TW" sz="2800" dirty="0" err="1"/>
              <a:t>Projectt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99799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B9AE90-CB09-40BA-B581-6E2A1DE0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啟動會議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3128C3-3284-46C3-865F-918AC05572C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TW" altLang="en-US" dirty="0"/>
              <a:t>贊助者期望大家重視專案</a:t>
            </a:r>
            <a:endParaRPr lang="en-US" altLang="zh-TW" dirty="0"/>
          </a:p>
          <a:p>
            <a:pPr lvl="1"/>
            <a:r>
              <a:rPr lang="zh-TW" altLang="en-US" sz="2800" dirty="0"/>
              <a:t>佈達  </a:t>
            </a:r>
            <a:r>
              <a:rPr lang="en-US" altLang="zh-TW" sz="2800" dirty="0"/>
              <a:t>(</a:t>
            </a:r>
            <a:r>
              <a:rPr lang="zh-TW" altLang="en-US" sz="2800" dirty="0"/>
              <a:t>提高專案能見度</a:t>
            </a:r>
            <a:r>
              <a:rPr lang="en-US" altLang="zh-TW" sz="2800" dirty="0"/>
              <a:t>)</a:t>
            </a:r>
          </a:p>
          <a:p>
            <a:pPr lvl="1"/>
            <a:r>
              <a:rPr lang="zh-TW" altLang="en-US" sz="2800" dirty="0"/>
              <a:t>團隊組建</a:t>
            </a:r>
            <a:endParaRPr lang="en-US" altLang="zh-TW" sz="2800" dirty="0"/>
          </a:p>
          <a:p>
            <a:pPr lvl="1"/>
            <a:r>
              <a:rPr lang="zh-TW" altLang="en-US" sz="2800" dirty="0"/>
              <a:t>舉辦時機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03DD303-1240-4840-B51C-697F531B6926}"/>
              </a:ext>
            </a:extLst>
          </p:cNvPr>
          <p:cNvSpPr txBox="1"/>
          <p:nvPr/>
        </p:nvSpPr>
        <p:spPr>
          <a:xfrm>
            <a:off x="3392365" y="3965273"/>
            <a:ext cx="56849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00CC"/>
                </a:solidFill>
              </a:rPr>
              <a:t>小</a:t>
            </a:r>
            <a:r>
              <a:rPr lang="zh-TW" altLang="en-US" sz="2800" dirty="0"/>
              <a:t>型專案在</a:t>
            </a:r>
            <a:r>
              <a:rPr lang="zh-TW" altLang="en-US" sz="2800" b="1" dirty="0">
                <a:solidFill>
                  <a:srgbClr val="0000CC"/>
                </a:solidFill>
              </a:rPr>
              <a:t>規劃</a:t>
            </a:r>
            <a:r>
              <a:rPr lang="zh-TW" altLang="en-US" sz="2800" dirty="0"/>
              <a:t>初期</a:t>
            </a:r>
            <a:endParaRPr lang="en-US" altLang="zh-TW" sz="2800" dirty="0"/>
          </a:p>
          <a:p>
            <a:r>
              <a:rPr lang="zh-TW" altLang="en-US" sz="2800" b="1" dirty="0">
                <a:solidFill>
                  <a:srgbClr val="0000CC"/>
                </a:solidFill>
              </a:rPr>
              <a:t>大</a:t>
            </a:r>
            <a:r>
              <a:rPr lang="zh-TW" altLang="en-US" sz="2800" dirty="0"/>
              <a:t>型專案在</a:t>
            </a:r>
            <a:r>
              <a:rPr lang="zh-TW" altLang="en-US" sz="2800" b="1" dirty="0">
                <a:solidFill>
                  <a:srgbClr val="0000CC"/>
                </a:solidFill>
              </a:rPr>
              <a:t>執行</a:t>
            </a:r>
            <a:r>
              <a:rPr lang="zh-TW" altLang="en-US" sz="2800" dirty="0"/>
              <a:t>初期 </a:t>
            </a:r>
            <a:r>
              <a:rPr lang="en-US" altLang="zh-TW" sz="2800" dirty="0"/>
              <a:t>(</a:t>
            </a:r>
            <a:r>
              <a:rPr lang="zh-TW" altLang="en-US" sz="2800" dirty="0"/>
              <a:t>等人都到齊</a:t>
            </a:r>
            <a:r>
              <a:rPr lang="en-US" altLang="zh-TW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2448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FA924-BA33-4F23-87F6-B4C8A9939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7D5BB7-9335-4736-8A56-B1B2E9E1852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7200" dirty="0"/>
              <a:t>結束嚕</a:t>
            </a:r>
            <a:r>
              <a:rPr lang="en-US" altLang="zh-TW" sz="7200" dirty="0"/>
              <a:t>~</a:t>
            </a:r>
            <a:endParaRPr lang="zh-TW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664018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35247C-7A44-4D97-A88A-291DDF9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資料來源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3E5CE-B31D-453E-9E9C-41276A2F3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150" y="2143125"/>
            <a:ext cx="10336530" cy="3725967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長宏輔導系統</a:t>
            </a:r>
            <a:endParaRPr lang="en-US" altLang="zh-TW" sz="2800" dirty="0">
              <a:solidFill>
                <a:schemeClr val="tx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09D306-CA7E-4ADA-9A2E-16BDF0DAF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55B7815-05FA-48A0-B9F7-1E04C4F2927A}" type="datetime1">
              <a:rPr lang="zh-TW" altLang="en-US" smtClean="0"/>
              <a:t>2020/4/18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544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D3F456-C323-4795-8456-68BD13EF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專案的定義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52715C-F73C-454F-8C49-42EC682A6A9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專案  </a:t>
            </a:r>
            <a:r>
              <a:rPr lang="en-US" altLang="zh-TW" sz="3200" dirty="0"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</a:p>
          <a:p>
            <a:r>
              <a:rPr lang="zh-TW" altLang="en-US" sz="3200" dirty="0"/>
              <a:t>專案集 </a:t>
            </a:r>
            <a:r>
              <a:rPr lang="en-US" altLang="zh-TW" sz="3200" dirty="0">
                <a:latin typeface="Arial" panose="020B0604020202020204" pitchFamily="34" charset="0"/>
                <a:cs typeface="Arial" panose="020B0604020202020204" pitchFamily="34" charset="0"/>
              </a:rPr>
              <a:t>PROGRAM</a:t>
            </a:r>
            <a:r>
              <a:rPr lang="zh-TW" altLang="en-US" sz="3200" dirty="0"/>
              <a:t> </a:t>
            </a:r>
            <a:endParaRPr lang="en-US" altLang="zh-TW" sz="3200" dirty="0"/>
          </a:p>
          <a:p>
            <a:r>
              <a:rPr lang="zh-TW" altLang="en-US" sz="3200" dirty="0"/>
              <a:t>專案組織 </a:t>
            </a:r>
            <a:r>
              <a:rPr lang="en-US" altLang="zh-TW" sz="3200" dirty="0" err="1">
                <a:latin typeface="Arial" panose="020B0604020202020204" pitchFamily="34" charset="0"/>
                <a:cs typeface="Arial" panose="020B0604020202020204" pitchFamily="34" charset="0"/>
              </a:rPr>
              <a:t>PoRTFOLIO</a:t>
            </a:r>
            <a:endParaRPr lang="zh-TW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6B4B5E6-444F-4E76-B5EC-BB67C6BE01A6}"/>
              </a:ext>
            </a:extLst>
          </p:cNvPr>
          <p:cNvSpPr txBox="1"/>
          <p:nvPr/>
        </p:nvSpPr>
        <p:spPr>
          <a:xfrm>
            <a:off x="4486275" y="2708529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暫時性、獨特性、逐步完善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432DAB0-D674-477E-BB89-4B3A72B8F344}"/>
              </a:ext>
            </a:extLst>
          </p:cNvPr>
          <p:cNvSpPr txBox="1"/>
          <p:nvPr/>
        </p:nvSpPr>
        <p:spPr>
          <a:xfrm>
            <a:off x="4772025" y="3429000"/>
            <a:ext cx="7981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一群相關聯的專案一起管理達到綜效 </a:t>
            </a:r>
            <a:r>
              <a:rPr lang="en-US" altLang="zh-TW" sz="2800" dirty="0"/>
              <a:t>1+1</a:t>
            </a:r>
            <a:r>
              <a:rPr lang="zh-TW" altLang="en-US" sz="2800" dirty="0"/>
              <a:t> </a:t>
            </a:r>
            <a:r>
              <a:rPr lang="en-US" altLang="zh-TW" sz="2800" dirty="0"/>
              <a:t>&gt;</a:t>
            </a:r>
            <a:r>
              <a:rPr lang="zh-TW" altLang="en-US" sz="2800" dirty="0"/>
              <a:t> </a:t>
            </a:r>
            <a:r>
              <a:rPr lang="en-US" altLang="zh-TW" sz="2800" dirty="0"/>
              <a:t>2</a:t>
            </a:r>
            <a:endParaRPr lang="zh-TW" altLang="en-US" sz="2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1AA8964-6F3D-4CC4-8400-7E45921F9E4F}"/>
              </a:ext>
            </a:extLst>
          </p:cNvPr>
          <p:cNvSpPr txBox="1"/>
          <p:nvPr/>
        </p:nvSpPr>
        <p:spPr>
          <a:xfrm>
            <a:off x="5381625" y="4177851"/>
            <a:ext cx="7981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一群專案及專案集，為達組織長期目標    </a:t>
            </a:r>
          </a:p>
        </p:txBody>
      </p:sp>
    </p:spTree>
    <p:extLst>
      <p:ext uri="{BB962C8B-B14F-4D97-AF65-F5344CB8AC3E}">
        <p14:creationId xmlns:p14="http://schemas.microsoft.com/office/powerpoint/2010/main" val="1274944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6CD202-57F8-4C0E-AA9D-8129F3491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五大過程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97511C-3E0B-4FB2-85EC-C017BA2B60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/>
              <a:t>起始           </a:t>
            </a:r>
            <a:endParaRPr lang="en-US" altLang="zh-TW" sz="2800" dirty="0"/>
          </a:p>
          <a:p>
            <a:r>
              <a:rPr lang="zh-TW" altLang="en-US" sz="2800" dirty="0"/>
              <a:t>規劃</a:t>
            </a:r>
            <a:endParaRPr lang="en-US" altLang="zh-TW" sz="2800" dirty="0"/>
          </a:p>
          <a:p>
            <a:r>
              <a:rPr lang="zh-TW" altLang="en-US" sz="2800" dirty="0"/>
              <a:t>執行</a:t>
            </a:r>
            <a:endParaRPr lang="en-US" altLang="zh-TW" sz="2800" dirty="0"/>
          </a:p>
          <a:p>
            <a:r>
              <a:rPr lang="zh-TW" altLang="en-US" sz="2800" dirty="0"/>
              <a:t>監控</a:t>
            </a:r>
            <a:endParaRPr lang="en-US" altLang="zh-TW" sz="2800" dirty="0"/>
          </a:p>
          <a:p>
            <a:r>
              <a:rPr lang="zh-TW" altLang="en-US" sz="2800" dirty="0"/>
              <a:t>結束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9482FBA-2624-48A3-B776-E3C6DA359101}"/>
              </a:ext>
            </a:extLst>
          </p:cNvPr>
          <p:cNvSpPr txBox="1"/>
          <p:nvPr/>
        </p:nvSpPr>
        <p:spPr>
          <a:xfrm>
            <a:off x="2200274" y="2169482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正式取得授權、確認方向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67C096C-775C-4D88-A86E-1B06C8DA290B}"/>
              </a:ext>
            </a:extLst>
          </p:cNvPr>
          <p:cNvSpPr txBox="1"/>
          <p:nvPr/>
        </p:nvSpPr>
        <p:spPr>
          <a:xfrm>
            <a:off x="2124074" y="4165298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制高點、逐步完善 </a:t>
            </a:r>
            <a:r>
              <a:rPr lang="en-US" altLang="zh-TW" sz="2800" dirty="0"/>
              <a:t>(</a:t>
            </a:r>
            <a:r>
              <a:rPr lang="zh-TW" altLang="en-US" sz="2800" dirty="0"/>
              <a:t>執行</a:t>
            </a:r>
            <a:r>
              <a:rPr lang="en-US" altLang="zh-TW" sz="2800" dirty="0">
                <a:sym typeface="Wingdings" panose="05000000000000000000" pitchFamily="2" charset="2"/>
              </a:rPr>
              <a:t></a:t>
            </a:r>
            <a:r>
              <a:rPr lang="zh-TW" altLang="en-US" sz="2800" dirty="0">
                <a:sym typeface="Wingdings" panose="05000000000000000000" pitchFamily="2" charset="2"/>
              </a:rPr>
              <a:t>監控</a:t>
            </a:r>
            <a:r>
              <a:rPr lang="en-US" altLang="zh-TW" sz="2800" dirty="0">
                <a:sym typeface="Wingdings" panose="05000000000000000000" pitchFamily="2" charset="2"/>
              </a:rPr>
              <a:t></a:t>
            </a:r>
            <a:r>
              <a:rPr lang="zh-TW" altLang="en-US" sz="2800" dirty="0">
                <a:sym typeface="Wingdings" panose="05000000000000000000" pitchFamily="2" charset="2"/>
              </a:rPr>
              <a:t>修正計畫</a:t>
            </a:r>
            <a:r>
              <a:rPr lang="en-US" altLang="zh-TW" sz="2800" dirty="0">
                <a:sym typeface="Wingdings" panose="05000000000000000000" pitchFamily="2" charset="2"/>
              </a:rPr>
              <a:t>)</a:t>
            </a:r>
            <a:endParaRPr lang="zh-TW" altLang="en-US" sz="28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00DBCF60-B991-4CBC-A0D3-1047B89DE0B3}"/>
              </a:ext>
            </a:extLst>
          </p:cNvPr>
          <p:cNvSpPr txBox="1"/>
          <p:nvPr/>
        </p:nvSpPr>
        <p:spPr>
          <a:xfrm>
            <a:off x="2133599" y="4784423"/>
            <a:ext cx="6905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最終產出、知識管理  </a:t>
            </a:r>
          </a:p>
        </p:txBody>
      </p:sp>
    </p:spTree>
    <p:extLst>
      <p:ext uri="{BB962C8B-B14F-4D97-AF65-F5344CB8AC3E}">
        <p14:creationId xmlns:p14="http://schemas.microsoft.com/office/powerpoint/2010/main" val="165161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D72807-2918-4A8C-AAF6-C0D2B8709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十大知識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71717B-13C2-43FE-9C6C-B2B55D6112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4267200" cy="3311189"/>
          </a:xfrm>
        </p:spPr>
        <p:txBody>
          <a:bodyPr/>
          <a:lstStyle/>
          <a:p>
            <a:r>
              <a:rPr lang="zh-TW" altLang="en-US" dirty="0"/>
              <a:t>整</a:t>
            </a:r>
            <a:endParaRPr lang="en-US" altLang="zh-TW" dirty="0"/>
          </a:p>
          <a:p>
            <a:r>
              <a:rPr lang="zh-TW" altLang="en-US" dirty="0"/>
              <a:t>範</a:t>
            </a:r>
            <a:endParaRPr lang="en-US" altLang="zh-TW" dirty="0"/>
          </a:p>
          <a:p>
            <a:r>
              <a:rPr lang="zh-TW" altLang="en-US" dirty="0"/>
              <a:t>時</a:t>
            </a:r>
            <a:endParaRPr lang="en-US" altLang="zh-TW" dirty="0"/>
          </a:p>
          <a:p>
            <a:r>
              <a:rPr lang="zh-TW" altLang="en-US" dirty="0"/>
              <a:t>成</a:t>
            </a:r>
            <a:endParaRPr lang="en-US" altLang="zh-TW" dirty="0"/>
          </a:p>
          <a:p>
            <a:r>
              <a:rPr lang="zh-TW" altLang="en-US" dirty="0"/>
              <a:t>品</a:t>
            </a:r>
          </a:p>
        </p:txBody>
      </p:sp>
      <p:sp>
        <p:nvSpPr>
          <p:cNvPr id="4" name="內容版面配置區 2">
            <a:hlinkClick r:id="rId2"/>
            <a:extLst>
              <a:ext uri="{FF2B5EF4-FFF2-40B4-BE49-F238E27FC236}">
                <a16:creationId xmlns:a16="http://schemas.microsoft.com/office/drawing/2014/main" id="{9C744137-DEA1-4857-BC3F-9C8697391340}"/>
              </a:ext>
            </a:extLst>
          </p:cNvPr>
          <p:cNvSpPr txBox="1">
            <a:spLocks/>
          </p:cNvSpPr>
          <p:nvPr/>
        </p:nvSpPr>
        <p:spPr>
          <a:xfrm>
            <a:off x="5895976" y="2034821"/>
            <a:ext cx="4267200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(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  <a:r>
              <a:rPr lang="zh-TW" altLang="en-US" dirty="0"/>
              <a:t> 資</a:t>
            </a:r>
            <a:endParaRPr lang="en-US" altLang="zh-TW" dirty="0"/>
          </a:p>
          <a:p>
            <a:r>
              <a:rPr lang="zh-TW" altLang="en-US" dirty="0"/>
              <a:t>溝</a:t>
            </a:r>
            <a:endParaRPr lang="en-US" altLang="zh-TW" dirty="0"/>
          </a:p>
          <a:p>
            <a:r>
              <a:rPr lang="zh-TW" altLang="en-US" dirty="0"/>
              <a:t>風</a:t>
            </a:r>
            <a:endParaRPr lang="en-US" altLang="zh-TW" dirty="0"/>
          </a:p>
          <a:p>
            <a:r>
              <a:rPr lang="zh-TW" altLang="en-US" dirty="0"/>
              <a:t>採</a:t>
            </a:r>
            <a:endParaRPr lang="en-US" altLang="zh-TW" dirty="0"/>
          </a:p>
          <a:p>
            <a:r>
              <a:rPr lang="zh-TW" altLang="en-US" dirty="0"/>
              <a:t>利</a:t>
            </a:r>
          </a:p>
        </p:txBody>
      </p:sp>
    </p:spTree>
    <p:extLst>
      <p:ext uri="{BB962C8B-B14F-4D97-AF65-F5344CB8AC3E}">
        <p14:creationId xmlns:p14="http://schemas.microsoft.com/office/powerpoint/2010/main" val="3410687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B89518ED-B879-4C67-8BE8-3A1C9E4A5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67" y="0"/>
            <a:ext cx="5760183" cy="68580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B9AA07F-17A3-45A1-B9A6-957F2E88DEFD}"/>
              </a:ext>
            </a:extLst>
          </p:cNvPr>
          <p:cNvSpPr txBox="1"/>
          <p:nvPr/>
        </p:nvSpPr>
        <p:spPr>
          <a:xfrm>
            <a:off x="6372224" y="57150"/>
            <a:ext cx="4438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起始階段：頭</a:t>
            </a:r>
            <a:r>
              <a:rPr lang="en-US" altLang="zh-TW" sz="2800" dirty="0"/>
              <a:t>+</a:t>
            </a:r>
            <a:r>
              <a:rPr lang="zh-TW" altLang="en-US" sz="2800" dirty="0"/>
              <a:t>尾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4CDF905-DA2C-4724-B242-163E9E983B05}"/>
              </a:ext>
            </a:extLst>
          </p:cNvPr>
          <p:cNvSpPr txBox="1"/>
          <p:nvPr/>
        </p:nvSpPr>
        <p:spPr>
          <a:xfrm>
            <a:off x="6372224" y="752475"/>
            <a:ext cx="499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規劃階段：全規劃，各有千秋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6D861A4-F420-4EB9-ABCE-314508C2E55F}"/>
              </a:ext>
            </a:extLst>
          </p:cNvPr>
          <p:cNvSpPr txBox="1"/>
          <p:nvPr/>
        </p:nvSpPr>
        <p:spPr>
          <a:xfrm>
            <a:off x="6372224" y="1571625"/>
            <a:ext cx="54102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執行階段：三大基準不存在</a:t>
            </a:r>
            <a:endParaRPr lang="en-US" altLang="zh-TW" sz="2800" dirty="0"/>
          </a:p>
          <a:p>
            <a:r>
              <a:rPr lang="zh-TW" altLang="en-US" sz="2800" dirty="0"/>
              <a:t>                             </a:t>
            </a:r>
            <a:r>
              <a:rPr lang="en-US" altLang="zh-TW" sz="2800" dirty="0"/>
              <a:t>5</a:t>
            </a:r>
            <a:r>
              <a:rPr lang="zh-TW" altLang="en-US" sz="2800" dirty="0"/>
              <a:t>管理 </a:t>
            </a:r>
            <a:endParaRPr lang="en-US" altLang="zh-TW" sz="2800" dirty="0"/>
          </a:p>
          <a:p>
            <a:r>
              <a:rPr lang="zh-TW" altLang="en-US" sz="2800" dirty="0"/>
              <a:t>                             回應風險 </a:t>
            </a:r>
            <a:r>
              <a:rPr lang="en-US" altLang="zh-TW" sz="2800" dirty="0"/>
              <a:t>&amp;</a:t>
            </a:r>
            <a:r>
              <a:rPr lang="zh-TW" altLang="en-US" sz="2800" dirty="0"/>
              <a:t> 執行採購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029ACE8-A2E0-40F9-BEDD-9652AEFAF489}"/>
              </a:ext>
            </a:extLst>
          </p:cNvPr>
          <p:cNvSpPr txBox="1"/>
          <p:nvPr/>
        </p:nvSpPr>
        <p:spPr>
          <a:xfrm>
            <a:off x="6467474" y="3152775"/>
            <a:ext cx="56102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監視與管制階段：</a:t>
            </a:r>
            <a:endParaRPr lang="en-US" altLang="zh-TW" sz="2800" dirty="0"/>
          </a:p>
          <a:p>
            <a:r>
              <a:rPr lang="zh-TW" altLang="en-US" sz="2800" dirty="0"/>
              <a:t>    監</a:t>
            </a:r>
            <a:r>
              <a:rPr lang="en-US" altLang="zh-TW" sz="2800" dirty="0"/>
              <a:t>+</a:t>
            </a:r>
            <a:r>
              <a:rPr lang="zh-TW" altLang="en-US" sz="2800" dirty="0"/>
              <a:t>管</a:t>
            </a:r>
            <a:r>
              <a:rPr lang="en-US" altLang="zh-TW" sz="2800" dirty="0"/>
              <a:t>=</a:t>
            </a:r>
            <a:r>
              <a:rPr lang="zh-TW" altLang="en-US" sz="2800" dirty="0"/>
              <a:t>整合管理</a:t>
            </a:r>
            <a:endParaRPr lang="en-US" altLang="zh-TW" sz="2800" dirty="0"/>
          </a:p>
          <a:p>
            <a:r>
              <a:rPr lang="zh-TW" altLang="en-US" sz="2800" dirty="0"/>
              <a:t>    管制</a:t>
            </a:r>
            <a:r>
              <a:rPr lang="en-US" altLang="zh-TW" sz="2800" dirty="0"/>
              <a:t>=</a:t>
            </a:r>
            <a:r>
              <a:rPr lang="zh-TW" altLang="en-US" sz="2800" dirty="0"/>
              <a:t>其他九項，排除有關人</a:t>
            </a:r>
            <a:endParaRPr lang="en-US" altLang="zh-TW" sz="2800" dirty="0"/>
          </a:p>
          <a:p>
            <a:r>
              <a:rPr lang="zh-TW" altLang="en-US" sz="2800" dirty="0"/>
              <a:t>    監視</a:t>
            </a:r>
            <a:r>
              <a:rPr lang="en-US" altLang="zh-TW" sz="2800" dirty="0"/>
              <a:t>=</a:t>
            </a:r>
            <a:r>
              <a:rPr lang="zh-TW" altLang="en-US" sz="2800" dirty="0"/>
              <a:t>溝通、風險、利害關係人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63C533E-B83F-4019-8111-FD14EFFA88E7}"/>
              </a:ext>
            </a:extLst>
          </p:cNvPr>
          <p:cNvSpPr txBox="1"/>
          <p:nvPr/>
        </p:nvSpPr>
        <p:spPr>
          <a:xfrm>
            <a:off x="6524624" y="5114925"/>
            <a:ext cx="4438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結束階段：只有頭</a:t>
            </a:r>
          </a:p>
        </p:txBody>
      </p:sp>
    </p:spTree>
    <p:extLst>
      <p:ext uri="{BB962C8B-B14F-4D97-AF65-F5344CB8AC3E}">
        <p14:creationId xmlns:p14="http://schemas.microsoft.com/office/powerpoint/2010/main" val="92044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779A2A-1FCC-46FA-84E1-2B9AB5081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六重限制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47A3A2-5E4F-427B-B5A8-489B5708738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581150"/>
            <a:ext cx="10394707" cy="4133850"/>
          </a:xfrm>
        </p:spPr>
        <p:txBody>
          <a:bodyPr>
            <a:normAutofit/>
          </a:bodyPr>
          <a:lstStyle/>
          <a:p>
            <a:r>
              <a:rPr lang="zh-TW" altLang="en-US" dirty="0"/>
              <a:t>範</a:t>
            </a:r>
            <a:endParaRPr lang="en-US" altLang="zh-TW" dirty="0"/>
          </a:p>
          <a:p>
            <a:r>
              <a:rPr lang="zh-TW" altLang="en-US" dirty="0"/>
              <a:t>時</a:t>
            </a:r>
            <a:endParaRPr lang="en-US" altLang="zh-TW" dirty="0"/>
          </a:p>
          <a:p>
            <a:r>
              <a:rPr lang="zh-TW" altLang="en-US" dirty="0"/>
              <a:t>成</a:t>
            </a:r>
            <a:endParaRPr lang="en-US" altLang="zh-TW" dirty="0"/>
          </a:p>
          <a:p>
            <a:r>
              <a:rPr lang="zh-TW" altLang="en-US" dirty="0"/>
              <a:t>品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人</a:t>
            </a:r>
            <a:r>
              <a:rPr lang="en-US" altLang="zh-TW" dirty="0"/>
              <a:t>)</a:t>
            </a:r>
            <a:r>
              <a:rPr lang="zh-TW" altLang="en-US" dirty="0"/>
              <a:t> 資</a:t>
            </a:r>
            <a:endParaRPr lang="en-US" altLang="zh-TW" dirty="0"/>
          </a:p>
          <a:p>
            <a:r>
              <a:rPr lang="zh-TW" altLang="en-US" dirty="0"/>
              <a:t>風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51F8455-2897-49C8-8E61-EA6F1F9FA4C3}"/>
              </a:ext>
            </a:extLst>
          </p:cNvPr>
          <p:cNvSpPr txBox="1"/>
          <p:nvPr/>
        </p:nvSpPr>
        <p:spPr>
          <a:xfrm>
            <a:off x="1885950" y="3729365"/>
            <a:ext cx="39378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00CC"/>
                </a:solidFill>
              </a:rPr>
              <a:t>品質不得被打折扣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14C269C-F74A-4B28-9393-0096CF34B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75" t="42361" r="31329" b="8611"/>
          <a:stretch/>
        </p:blipFill>
        <p:spPr>
          <a:xfrm>
            <a:off x="5826003" y="1591796"/>
            <a:ext cx="5173308" cy="387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33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FE4D58-D715-4171-9EDB-AF01DB77D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專案經理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91C026-0EBE-4F5B-BF58-585D600868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zh-TW" altLang="en-US" dirty="0"/>
              <a:t>組織所</a:t>
            </a:r>
            <a:r>
              <a:rPr lang="zh-TW" altLang="en-US" b="1" dirty="0">
                <a:solidFill>
                  <a:srgbClr val="0000CC"/>
                </a:solidFill>
              </a:rPr>
              <a:t>指派</a:t>
            </a:r>
            <a:r>
              <a:rPr lang="zh-TW" altLang="en-US" dirty="0"/>
              <a:t>，領導團隊達成</a:t>
            </a:r>
            <a:r>
              <a:rPr lang="zh-TW" altLang="en-US" b="1" dirty="0">
                <a:solidFill>
                  <a:srgbClr val="0000CC"/>
                </a:solidFill>
              </a:rPr>
              <a:t>專案目標</a:t>
            </a:r>
            <a:endParaRPr lang="en-US" altLang="zh-TW" b="1" dirty="0">
              <a:solidFill>
                <a:srgbClr val="0000CC"/>
              </a:solidFill>
            </a:endParaRPr>
          </a:p>
          <a:p>
            <a:r>
              <a:rPr lang="zh-TW" altLang="en-US" dirty="0"/>
              <a:t>負專案</a:t>
            </a:r>
            <a:r>
              <a:rPr lang="zh-TW" altLang="en-US" b="1" dirty="0">
                <a:solidFill>
                  <a:srgbClr val="0000CC"/>
                </a:solidFill>
              </a:rPr>
              <a:t>成敗</a:t>
            </a:r>
            <a:r>
              <a:rPr lang="zh-TW" altLang="en-US" dirty="0"/>
              <a:t>責任</a:t>
            </a:r>
            <a:endParaRPr lang="en-US" altLang="zh-TW" dirty="0"/>
          </a:p>
          <a:p>
            <a:r>
              <a:rPr lang="en-US" altLang="zh-TW" dirty="0"/>
              <a:t>80%</a:t>
            </a:r>
            <a:r>
              <a:rPr lang="zh-TW" altLang="en-US" dirty="0"/>
              <a:t>以上時間在</a:t>
            </a:r>
            <a:r>
              <a:rPr lang="zh-TW" altLang="en-US" b="1" dirty="0">
                <a:solidFill>
                  <a:srgbClr val="0000CC"/>
                </a:solidFill>
              </a:rPr>
              <a:t>溝通</a:t>
            </a:r>
            <a:endParaRPr lang="en-US" altLang="zh-TW" b="1" dirty="0">
              <a:solidFill>
                <a:srgbClr val="0000CC"/>
              </a:solidFill>
            </a:endParaRPr>
          </a:p>
          <a:p>
            <a:r>
              <a:rPr lang="zh-TW" altLang="en-US" b="1" dirty="0">
                <a:solidFill>
                  <a:srgbClr val="0000CC"/>
                </a:solidFill>
              </a:rPr>
              <a:t>主動</a:t>
            </a:r>
            <a:r>
              <a:rPr lang="zh-TW" altLang="en-US" dirty="0"/>
              <a:t>特質，避免專案失敗及促使專案成功</a:t>
            </a:r>
            <a:endParaRPr lang="en-US" altLang="zh-TW" dirty="0"/>
          </a:p>
          <a:p>
            <a:r>
              <a:rPr lang="zh-TW" altLang="en-US" b="1" dirty="0">
                <a:solidFill>
                  <a:srgbClr val="0000CC"/>
                </a:solidFill>
              </a:rPr>
              <a:t>人才三角</a:t>
            </a:r>
            <a:r>
              <a:rPr lang="zh-TW" altLang="en-US" dirty="0"/>
              <a:t>    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A87FF74-CC39-4F4A-ACC0-F7F47D9A3BB5}"/>
              </a:ext>
            </a:extLst>
          </p:cNvPr>
          <p:cNvSpPr txBox="1"/>
          <p:nvPr/>
        </p:nvSpPr>
        <p:spPr>
          <a:xfrm>
            <a:off x="2643187" y="4460573"/>
            <a:ext cx="7539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B050"/>
                </a:solidFill>
              </a:rPr>
              <a:t>專案管理、領導</a:t>
            </a:r>
            <a:r>
              <a:rPr lang="en-US" altLang="zh-TW" sz="2800" b="1" dirty="0">
                <a:solidFill>
                  <a:srgbClr val="00B050"/>
                </a:solidFill>
              </a:rPr>
              <a:t>(</a:t>
            </a:r>
            <a:r>
              <a:rPr lang="zh-TW" altLang="en-US" sz="2800" b="1" dirty="0">
                <a:solidFill>
                  <a:srgbClr val="00B050"/>
                </a:solidFill>
              </a:rPr>
              <a:t>軟性技能</a:t>
            </a:r>
            <a:r>
              <a:rPr lang="en-US" altLang="zh-TW" sz="2800" b="1" dirty="0">
                <a:solidFill>
                  <a:srgbClr val="00B050"/>
                </a:solidFill>
              </a:rPr>
              <a:t>)</a:t>
            </a:r>
            <a:r>
              <a:rPr lang="zh-TW" altLang="en-US" sz="2800" b="1" dirty="0">
                <a:solidFill>
                  <a:srgbClr val="00B050"/>
                </a:solidFill>
              </a:rPr>
              <a:t>、策略與商業管理</a:t>
            </a:r>
          </a:p>
        </p:txBody>
      </p:sp>
    </p:spTree>
    <p:extLst>
      <p:ext uri="{BB962C8B-B14F-4D97-AF65-F5344CB8AC3E}">
        <p14:creationId xmlns:p14="http://schemas.microsoft.com/office/powerpoint/2010/main" val="23583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B92911-C606-4924-B30B-45B6A6C4A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功能主管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319B91-56A1-4019-8A74-6B15FDA27F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006E487-30A3-4706-BE02-0C71C5B1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52" t="20650" r="14741" b="18418"/>
          <a:stretch/>
        </p:blipFill>
        <p:spPr>
          <a:xfrm>
            <a:off x="835742" y="1863695"/>
            <a:ext cx="9488129" cy="464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5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60BC7D-231C-428C-AB06-C893B8E6E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利害關係人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97357B-A352-4B8E-B37E-A66DE9825E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7976" y="1425222"/>
            <a:ext cx="10394707" cy="1365604"/>
          </a:xfrm>
        </p:spPr>
        <p:txBody>
          <a:bodyPr/>
          <a:lstStyle/>
          <a:p>
            <a:r>
              <a:rPr lang="zh-TW" altLang="en-US" dirty="0"/>
              <a:t>在整個專案生命週期，受</a:t>
            </a:r>
            <a:r>
              <a:rPr lang="zh-TW" altLang="en-US" b="1" dirty="0">
                <a:solidFill>
                  <a:srgbClr val="0000CC"/>
                </a:solidFill>
              </a:rPr>
              <a:t>專案過程</a:t>
            </a:r>
            <a:r>
              <a:rPr lang="zh-TW" altLang="en-US" dirty="0"/>
              <a:t>跟</a:t>
            </a:r>
            <a:r>
              <a:rPr lang="zh-TW" altLang="en-US" b="1" dirty="0">
                <a:solidFill>
                  <a:srgbClr val="0000CC"/>
                </a:solidFill>
              </a:rPr>
              <a:t>結果</a:t>
            </a:r>
            <a:r>
              <a:rPr lang="zh-TW" altLang="en-US" dirty="0"/>
              <a:t>所影響的人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BF56950-EC71-45C4-808B-749F054467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2" t="19305" r="13280" b="3333"/>
          <a:stretch/>
        </p:blipFill>
        <p:spPr>
          <a:xfrm>
            <a:off x="4276724" y="2506422"/>
            <a:ext cx="7343775" cy="4351578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E9A94058-809D-475A-BFA9-1CAB6D51E830}"/>
              </a:ext>
            </a:extLst>
          </p:cNvPr>
          <p:cNvSpPr/>
          <p:nvPr/>
        </p:nvSpPr>
        <p:spPr>
          <a:xfrm>
            <a:off x="4343400" y="2667000"/>
            <a:ext cx="7239000" cy="4124325"/>
          </a:xfrm>
          <a:prstGeom prst="round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3852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主要賽事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TM04033927[[fn=主要賽事]]</Template>
  <TotalTime>750</TotalTime>
  <Words>556</Words>
  <Application>Microsoft Office PowerPoint</Application>
  <PresentationFormat>寬螢幕</PresentationFormat>
  <Paragraphs>128</Paragraphs>
  <Slides>19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3" baseType="lpstr">
      <vt:lpstr>Arial</vt:lpstr>
      <vt:lpstr>Calibri</vt:lpstr>
      <vt:lpstr>Impact</vt:lpstr>
      <vt:lpstr>主要賽事</vt:lpstr>
      <vt:lpstr>專案管理架構 (複習)</vt:lpstr>
      <vt:lpstr>專案的定義</vt:lpstr>
      <vt:lpstr>五大過程</vt:lpstr>
      <vt:lpstr>十大知識</vt:lpstr>
      <vt:lpstr>PowerPoint 簡報</vt:lpstr>
      <vt:lpstr>六重限制</vt:lpstr>
      <vt:lpstr>專案經理</vt:lpstr>
      <vt:lpstr>功能主管</vt:lpstr>
      <vt:lpstr>利害關係人</vt:lpstr>
      <vt:lpstr>專案的三種組織型態</vt:lpstr>
      <vt:lpstr>三個生命週期</vt:lpstr>
      <vt:lpstr>PowerPoint 簡報</vt:lpstr>
      <vt:lpstr>PowerPoint 簡報</vt:lpstr>
      <vt:lpstr>PMI – isms    專案管理機構--主義                                       表示這些觀點/觀念都是PMI才有的</vt:lpstr>
      <vt:lpstr>限制、假設、風險</vt:lpstr>
      <vt:lpstr>2個軟體</vt:lpstr>
      <vt:lpstr>啟動會議</vt:lpstr>
      <vt:lpstr>PowerPoint 簡報</vt:lpstr>
      <vt:lpstr>資料來源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專案管理架構 (複習)</dc:title>
  <dc:creator>Vivi Liu</dc:creator>
  <cp:lastModifiedBy>Vivi Liu</cp:lastModifiedBy>
  <cp:revision>75</cp:revision>
  <dcterms:created xsi:type="dcterms:W3CDTF">2020-04-14T07:30:41Z</dcterms:created>
  <dcterms:modified xsi:type="dcterms:W3CDTF">2020-04-18T14:40:57Z</dcterms:modified>
</cp:coreProperties>
</file>

<file path=docProps/thumbnail.jpeg>
</file>